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Bahij TheSansArabic Bold" panose="02040503050201020203" charset="-78"/>
      <p:regular r:id="rId9"/>
    </p:embeddedFont>
    <p:embeddedFont>
      <p:font typeface="Bahij TheSansArabic Plain" panose="02040503050201020203" charset="-78"/>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varScale="1">
        <p:scale>
          <a:sx n="60" d="100"/>
          <a:sy n="60" d="100"/>
        </p:scale>
        <p:origin x="2730" y="7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8/8/2023</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Master's thesis summary entitled</a:t>
            </a:r>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رسالة ماجستير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8/8/2023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a:xfrm>
            <a:off x="719710" y="2645895"/>
            <a:ext cx="5600700" cy="664718"/>
          </a:xfrm>
        </p:spPr>
        <p:txBody>
          <a:bodyPr/>
          <a:lstStyle/>
          <a:p>
            <a:pPr rtl="0"/>
            <a:r>
              <a:rPr lang="en-US" b="1" dirty="0"/>
              <a:t> </a:t>
            </a:r>
            <a:endParaRPr lang="en-US" dirty="0"/>
          </a:p>
          <a:p>
            <a:pPr rtl="0"/>
            <a:r>
              <a:rPr lang="ar-SY" b="1" dirty="0"/>
              <a:t>تطوير معرج متعدد الوحدات –السويات لنظام كهروضوئي</a:t>
            </a:r>
            <a:endParaRPr lang="en-US" dirty="0"/>
          </a:p>
          <a:p>
            <a:endParaRPr lang="en-US" dirty="0"/>
          </a:p>
          <a:p>
            <a:endParaRPr lang="en-US" dirty="0"/>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Y" dirty="0" smtClean="0"/>
              <a:t>أماني حسون</a:t>
            </a:r>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p:txBody>
          <a:bodyPr/>
          <a:lstStyle/>
          <a:p>
            <a:r>
              <a:rPr lang="ar-SY" dirty="0" err="1" smtClean="0"/>
              <a:t>د.جمال</a:t>
            </a:r>
            <a:r>
              <a:rPr lang="ar-SY" dirty="0" smtClean="0"/>
              <a:t> الناصير</a:t>
            </a:r>
            <a:endParaRPr lang="en-US" dirty="0"/>
          </a:p>
        </p:txBody>
      </p:sp>
      <p:sp>
        <p:nvSpPr>
          <p:cNvPr id="10" name="Text Placeholder 9">
            <a:extLst>
              <a:ext uri="{FF2B5EF4-FFF2-40B4-BE49-F238E27FC236}">
                <a16:creationId xmlns:a16="http://schemas.microsoft.com/office/drawing/2014/main" id="{1F35C5AC-0A5D-46D7-A7DB-7D940786A7A0}"/>
              </a:ext>
            </a:extLst>
          </p:cNvPr>
          <p:cNvSpPr>
            <a:spLocks noGrp="1"/>
          </p:cNvSpPr>
          <p:nvPr>
            <p:ph type="body" sz="quarter" idx="20"/>
          </p:nvPr>
        </p:nvSpPr>
        <p:spPr/>
        <p:txBody>
          <a:bodyPr/>
          <a:lstStyle/>
          <a:p>
            <a:r>
              <a:rPr lang="ar-SY" dirty="0" err="1" smtClean="0"/>
              <a:t>د.معاذ</a:t>
            </a:r>
            <a:r>
              <a:rPr lang="ar-SY" dirty="0" smtClean="0"/>
              <a:t> النهار</a:t>
            </a:r>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Y" dirty="0" smtClean="0"/>
              <a:t>قسم هندسة الطاقة الكهربائية</a:t>
            </a:r>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Y" dirty="0" smtClean="0"/>
              <a:t>طاقات متجددة</a:t>
            </a:r>
            <a:endParaRPr lang="en-US" dirty="0"/>
          </a:p>
        </p:txBody>
      </p:sp>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p:txBody>
          <a:bodyPr>
            <a:normAutofit lnSpcReduction="10000"/>
          </a:bodyPr>
          <a:lstStyle/>
          <a:p>
            <a:r>
              <a:rPr lang="ar-SY" dirty="0" smtClean="0"/>
              <a:t>أ</a:t>
            </a:r>
            <a:r>
              <a:rPr lang="ar-SA" dirty="0" smtClean="0"/>
              <a:t>صبح </a:t>
            </a:r>
            <a:r>
              <a:rPr lang="ar-SA" dirty="0"/>
              <a:t>استخدام المعرجات ضرورة ملحة في الوقت الحالي، بسبب التوجه الكبير لاستخدام مصادر الطاقات المتجددة من أجل الحفاظ على البيئة وإيجاد مصدر طاقة بديل للوقود الأحفوري، وبما أن الجهد الناتج عن هذه بعض هذه المصادر هو جهد مستمر، فكان لابد من استخدام أنظمة تحويل الطاقة (المعرجات) لتحويل الجهد المستمر إلى جهد متناوب يناسب الشبكة الكهربائية.</a:t>
            </a:r>
            <a:endParaRPr lang="en-US" dirty="0"/>
          </a:p>
          <a:p>
            <a:r>
              <a:rPr lang="ar-SA" dirty="0"/>
              <a:t>يوجد أنواع مختلفة من المعرجات، منها ذات ديود الربط والمكثفات العائمة والجسرية، ومنها ثنائية السوية أو ثلاثية السويات أو متعددة السويات. تركز هذه الرسالة على المعرج متعدد المستويات-الوحدات، لما له من مزايا تتمثل بتردد التقطيع المنخفض وتقليل ضياعات الفصل والوصل بشكل كبير إضافةً إلى التغير التدريجي في جهد الخرج مما يقلل من التداخل الكهرومغناطيسي (</a:t>
            </a:r>
            <a:r>
              <a:rPr lang="en-US" dirty="0"/>
              <a:t>EMI</a:t>
            </a:r>
            <a:r>
              <a:rPr lang="ar-SA" dirty="0"/>
              <a:t>)، وبسبب المحتوى التوافقي المنخفض للتيار الناتج يمكننا الاستغناء عن المرشحات في جانب التيار المتناوب وبالتالي تقليل التكلفة</a:t>
            </a:r>
            <a:r>
              <a:rPr lang="ar-JO" dirty="0"/>
              <a:t> الكلية</a:t>
            </a:r>
            <a:r>
              <a:rPr lang="ar-SA" dirty="0"/>
              <a:t>.</a:t>
            </a:r>
            <a:endParaRPr lang="en-US" dirty="0"/>
          </a:p>
          <a:p>
            <a:r>
              <a:rPr lang="ar-SA" dirty="0"/>
              <a:t>تمتاز هذه المعرجات بمرونة كبيرة في حالة الأعطال، كونها وحدات منفصلة عن بعضها البعض بحيث عند حدوث عطل في إحدى الوحدات يمكننا استبدالها بدون التأثير على باقي الوحدات.</a:t>
            </a:r>
            <a:endParaRPr lang="en-US" dirty="0"/>
          </a:p>
          <a:p>
            <a:r>
              <a:rPr lang="ar-SA" dirty="0"/>
              <a:t>تم تصميم ونمذجة وتنفيذ معرج متعدد السويات-الوحدات خماسي السويات. </a:t>
            </a:r>
            <a:endParaRPr lang="en-US" dirty="0"/>
          </a:p>
          <a:p>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a:xfrm>
            <a:off x="715521" y="2606170"/>
            <a:ext cx="5600700" cy="883033"/>
          </a:xfrm>
        </p:spPr>
        <p:txBody>
          <a:bodyPr>
            <a:normAutofit/>
          </a:bodyPr>
          <a:lstStyle/>
          <a:p>
            <a:pPr marL="619125" lvl="0" algn="l">
              <a:lnSpc>
                <a:spcPct val="107000"/>
              </a:lnSpc>
              <a:spcBef>
                <a:spcPts val="1200"/>
              </a:spcBef>
            </a:pPr>
            <a:r>
              <a:rPr lang="en-US" b="1" dirty="0">
                <a:solidFill>
                  <a:srgbClr val="7D204B"/>
                </a:solidFill>
              </a:rPr>
              <a:t>Development of a Multi-Level Inverter of a Photovoltaic System</a:t>
            </a:r>
          </a:p>
          <a:p>
            <a:endParaRPr lang="en-US" dirty="0"/>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r>
              <a:rPr lang="en-US" dirty="0" smtClean="0"/>
              <a:t>Amany Hasson</a:t>
            </a:r>
            <a:endParaRPr lang="en-US" dirty="0"/>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p:txBody>
          <a:bodyPr/>
          <a:lstStyle/>
          <a:p>
            <a:r>
              <a:rPr lang="en-US" b="1" dirty="0"/>
              <a:t> </a:t>
            </a:r>
            <a:r>
              <a:rPr lang="en-US" b="1" dirty="0" err="1"/>
              <a:t>Prof.Jamal</a:t>
            </a:r>
            <a:r>
              <a:rPr lang="en-US" b="1" dirty="0"/>
              <a:t> Alnasser </a:t>
            </a:r>
            <a:endParaRPr lang="en-US" dirty="0"/>
          </a:p>
          <a:p>
            <a:endParaRPr lang="en-US" dirty="0"/>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r>
              <a:rPr lang="en-US" b="1" dirty="0"/>
              <a:t>Ass.prof.Moaz Alnahar</a:t>
            </a:r>
            <a:endParaRPr lang="en-US" dirty="0"/>
          </a:p>
          <a:p>
            <a:endParaRPr lang="en-US" dirty="0"/>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a:xfrm>
            <a:off x="719710" y="5033424"/>
            <a:ext cx="5418580" cy="330308"/>
          </a:xfrm>
        </p:spPr>
        <p:txBody>
          <a:bodyPr/>
          <a:lstStyle/>
          <a:p>
            <a:pPr rtl="0"/>
            <a:r>
              <a:rPr lang="en-US" dirty="0" smtClean="0"/>
              <a:t>Department of Electrical </a:t>
            </a:r>
            <a:r>
              <a:rPr lang="en-US" dirty="0"/>
              <a:t>Power </a:t>
            </a:r>
            <a:r>
              <a:rPr lang="en-US" dirty="0" smtClean="0"/>
              <a:t>Engineering</a:t>
            </a:r>
            <a:endParaRPr lang="en-US" dirty="0"/>
          </a:p>
        </p:txBody>
      </p:sp>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p:txBody>
          <a:bodyPr>
            <a:noAutofit/>
          </a:bodyPr>
          <a:lstStyle/>
          <a:p>
            <a:r>
              <a:rPr lang="en-US" dirty="0"/>
              <a:t>The use   of inverters has become an urgent necessity at the present time, due to the great tendency to use renewable energy sources in order to preserve the environment and to find an alternative energy source for fossil fuels, and since the voltage resulting from some of these sources is DC voltage, it was necessary to use energy conversion systems (Inverters) to convert the DC voltage into an AC suitable voltage for the electrical network.</a:t>
            </a:r>
          </a:p>
          <a:p>
            <a:r>
              <a:rPr lang="en-US" dirty="0"/>
              <a:t>There are different types of inverters, including the diode-clamp, floating capacitor, H-bridge, and also, 2-level, three-level or multi-level inverters. This dissertation will focus on   the modular multi-level inverter, because of its advantages such as low cut-off frequency, less power switching dissipation, in addition to the gradual change in the output voltage, which reduces electromagnetic interference (EMI), and because of the low harmonic content of the output current, we can use it without filters in the alternating current side, thus will reduce the total cost.</a:t>
            </a:r>
          </a:p>
          <a:p>
            <a:r>
              <a:rPr lang="en-US" dirty="0"/>
              <a:t>These inverters are also characterized by great flexibility in the event of malfunctions, as they are separate units from each other, so that when a malfunction occurs in one of the units, we can replace it without affecting the rest of the units.</a:t>
            </a:r>
          </a:p>
          <a:p>
            <a:r>
              <a:rPr lang="en-US" dirty="0"/>
              <a:t>A modular multi-level inverter (five-level) was modeled, designed, and implemented in this dissertation. The results of the modeling were consistent with the obtained practical results.</a:t>
            </a:r>
          </a:p>
          <a:p>
            <a:endParaRPr lang="en-US"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474</Words>
  <Application>Microsoft Office PowerPoint</Application>
  <PresentationFormat>A4 Paper (210x297 mm)</PresentationFormat>
  <Paragraphs>20</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Arial</vt:lpstr>
      <vt:lpstr>Calibri</vt:lpstr>
      <vt:lpstr>Bahij TheSansArabic Bold</vt:lpstr>
      <vt:lpstr>Bahij TheSansArabic Plain</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Windows User</cp:lastModifiedBy>
  <cp:revision>16</cp:revision>
  <dcterms:created xsi:type="dcterms:W3CDTF">2023-01-13T19:11:45Z</dcterms:created>
  <dcterms:modified xsi:type="dcterms:W3CDTF">2023-08-08T07:56:44Z</dcterms:modified>
</cp:coreProperties>
</file>